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8" r:id="rId3"/>
    <p:sldId id="268" r:id="rId4"/>
    <p:sldId id="265" r:id="rId5"/>
    <p:sldId id="269" r:id="rId6"/>
    <p:sldId id="272" r:id="rId7"/>
    <p:sldId id="271" r:id="rId8"/>
    <p:sldId id="273" r:id="rId9"/>
    <p:sldId id="274" r:id="rId10"/>
    <p:sldId id="270" r:id="rId11"/>
    <p:sldId id="275" r:id="rId12"/>
    <p:sldId id="280" r:id="rId13"/>
    <p:sldId id="279" r:id="rId14"/>
    <p:sldId id="264" r:id="rId15"/>
    <p:sldId id="267" r:id="rId16"/>
    <p:sldId id="281" r:id="rId17"/>
    <p:sldId id="276" r:id="rId18"/>
    <p:sldId id="282" r:id="rId19"/>
    <p:sldId id="283" r:id="rId20"/>
    <p:sldId id="277" r:id="rId21"/>
    <p:sldId id="284" r:id="rId22"/>
    <p:sldId id="28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759910-EE7F-4999-88F4-3C0699A25685}" v="150" dt="2020-03-07T00:11:04.5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docs.microsoft.com/en-us/dotnet/csharp/language-reference/operators/" TargetMode="External"/><Relationship Id="rId7" Type="http://schemas.openxmlformats.org/officeDocument/2006/relationships/image" Target="../media/image10.png"/><Relationship Id="rId2" Type="http://schemas.openxmlformats.org/officeDocument/2006/relationships/hyperlink" Target="https://docs.microsoft.com/en-us/dotnet/csharp/tour-of-csharp/expression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docs.microsoft.com/en-us/dotnet/csharp/language-reference/operators/type-testing-and-cast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docs.microsoft.com/en-us/dotnet/csharp/method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docs.microsoft.com/en-us/dotnet/csharp/methods#method-invocation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docs.microsoft.com/en-us/dotnet/csharp/methods#method-invocati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docs.microsoft.com/en-us/dotnet/csharp/tour-of-csharp/classes-and-object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docs.microsoft.com/en-us/dotnet/csharp/tour-of-csharp/classes-and-objects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ocs.microsoft.com/en-us/dotnet/csharp/tour-of-csharp/program-structur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rocedural_programmi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csharp/tour-of-csharp/#hello-worl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ocs.microsoft.com/en-us/dotnet/csharp/tour-of-csharp/#hello-worl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tour-of-csharp/program-structur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tour-of-csharp/program-structur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ocs.microsoft.com/en-us/dotnet/csharp/tour-of-csharp/program-structur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cs.microsoft.com/en-us/dotnet/csharp/tour-of-csharp/types-and-variabl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692786" cy="3686015"/>
          </a:xfrm>
        </p:spPr>
        <p:txBody>
          <a:bodyPr>
            <a:normAutofit/>
          </a:bodyPr>
          <a:lstStyle/>
          <a:p>
            <a:r>
              <a:rPr lang="en-US" sz="7200" dirty="0">
                <a:latin typeface="+mn-lt"/>
              </a:rPr>
              <a:t>C# CODE STRUCTURE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.NET/Microsoft Dynamics 365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C0A5F-36BE-411A-943D-A9DE7B478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C# Structure – Expressions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https://docs.microsoft.com/en-us/dotnet/csharp/tour-of-csharp/expressions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https://docs.microsoft.com/en-us/dotnet/csharp/language-reference/operators/</a:t>
            </a:r>
            <a:endParaRPr 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518B3-FCF3-46DD-AB08-113098B38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88202"/>
            <a:ext cx="10058400" cy="3760891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Expressions are constructed from </a:t>
            </a:r>
            <a:r>
              <a:rPr lang="en-US" sz="2400" b="1" i="1" dirty="0"/>
              <a:t>operands</a:t>
            </a:r>
            <a:r>
              <a:rPr lang="en-US" sz="2400" dirty="0"/>
              <a:t> and </a:t>
            </a:r>
            <a:r>
              <a:rPr lang="en-US" sz="2400" b="1" i="1" dirty="0"/>
              <a:t>operators</a:t>
            </a:r>
            <a:r>
              <a:rPr lang="en-US" sz="2400" dirty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Operators are: +, -, *, /, </a:t>
            </a:r>
            <a:r>
              <a:rPr lang="en-US" sz="2400" b="1" i="1" dirty="0"/>
              <a:t>new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i="1" dirty="0"/>
              <a:t>Operands are what the operators act upon: literals, fields, Local variables, expressions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i="1" dirty="0">
                <a:hlinkClick r:id="rId4"/>
              </a:rPr>
              <a:t>Precedence</a:t>
            </a:r>
            <a:r>
              <a:rPr lang="en-US" sz="2400" dirty="0"/>
              <a:t> of the operators controls the order in which the individual operators are evaluated. Basically, PEMDAS.</a:t>
            </a:r>
            <a:endParaRPr lang="en-US" sz="240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364685-720F-423E-8A50-0CD376DBD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279" y="4384510"/>
            <a:ext cx="5213298" cy="858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825222-3CA9-462C-BE3F-F6DECE91F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7280" y="5394092"/>
            <a:ext cx="5213297" cy="8458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7CC17-4121-4930-8D0A-CBD70FFD32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6664" y="4485657"/>
            <a:ext cx="5213298" cy="11491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F9804C-61EE-4AD1-9D4E-43EF40427F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6663" y="5515707"/>
            <a:ext cx="5213298" cy="61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17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02F0-ED71-4202-8588-2C8C059B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C# Structure – Statements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A6CC0-CE31-4B3A-8DB9-0CFB40D88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actions of any program are expressed using </a:t>
            </a:r>
            <a:r>
              <a:rPr lang="en-US" b="1" i="1" dirty="0"/>
              <a:t>statements</a:t>
            </a:r>
            <a:r>
              <a:rPr lang="en-US" dirty="0"/>
              <a:t>. C# uses various </a:t>
            </a:r>
            <a:r>
              <a:rPr lang="en-US" b="1" i="1" dirty="0"/>
              <a:t>statement</a:t>
            </a:r>
            <a:r>
              <a:rPr lang="en-US" dirty="0"/>
              <a:t> types.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i="1" dirty="0"/>
              <a:t>block</a:t>
            </a:r>
            <a:r>
              <a:rPr lang="en-US" dirty="0"/>
              <a:t> permits multiple statements to be written in contexts where a single statement is allowed. A block consists of a list of statements written between the delimiters </a:t>
            </a:r>
            <a:r>
              <a:rPr lang="en-US" b="1" i="1" dirty="0"/>
              <a:t>{ }</a:t>
            </a:r>
            <a:r>
              <a:rPr lang="en-US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Declaration</a:t>
            </a:r>
            <a:r>
              <a:rPr lang="en-US" dirty="0"/>
              <a:t> statements are used to declare local variables and constants.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Expression</a:t>
            </a:r>
            <a:r>
              <a:rPr lang="en-US" dirty="0"/>
              <a:t> statements are used to evaluate expressions. Expressions that can be used as statements include method invocations, object allocations using the new operator, assignments using = and the compound assignment operators, increment and decrement operations using the ++ and -- operators and await expressions.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Selection</a:t>
            </a:r>
            <a:r>
              <a:rPr lang="en-US" dirty="0"/>
              <a:t> statements are used to select one of a number of possible statements for execution based on the value of some expression. This group contains the if and switch statements.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Iteration</a:t>
            </a:r>
            <a:r>
              <a:rPr lang="en-US" dirty="0"/>
              <a:t> statements are used to execute repeatedly an embedded statement. This group contains the while, do, for, and foreach statements.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Jump</a:t>
            </a:r>
            <a:r>
              <a:rPr lang="en-US" dirty="0"/>
              <a:t> statements are used to transfer control. This group contains the break, continue, </a:t>
            </a:r>
            <a:r>
              <a:rPr lang="en-US" dirty="0" err="1"/>
              <a:t>goto</a:t>
            </a:r>
            <a:r>
              <a:rPr lang="en-US" dirty="0"/>
              <a:t>, throw, return, and yield statements.</a:t>
            </a:r>
          </a:p>
        </p:txBody>
      </p:sp>
    </p:spTree>
    <p:extLst>
      <p:ext uri="{BB962C8B-B14F-4D97-AF65-F5344CB8AC3E}">
        <p14:creationId xmlns:p14="http://schemas.microsoft.com/office/powerpoint/2010/main" val="1051428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B5075-B119-4CDE-A88D-45A928387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1871209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i="1" dirty="0"/>
              <a:t>block</a:t>
            </a:r>
            <a:r>
              <a:rPr lang="en-US" dirty="0"/>
              <a:t> permits multiple statements to be written in contexts where a single statement is allowed. A block consists of a list of statements written between the delimiters </a:t>
            </a:r>
            <a:r>
              <a:rPr lang="en-US" b="1" i="1" dirty="0"/>
              <a:t>{ }</a:t>
            </a:r>
            <a:r>
              <a:rPr lang="en-US" dirty="0"/>
              <a:t>.</a:t>
            </a:r>
          </a:p>
          <a:p>
            <a:r>
              <a:rPr lang="en-US" b="1" i="1" dirty="0"/>
              <a:t>Declaration</a:t>
            </a:r>
            <a:r>
              <a:rPr lang="en-US" dirty="0"/>
              <a:t> statements are used to declare local variables and constants.</a:t>
            </a:r>
          </a:p>
          <a:p>
            <a:r>
              <a:rPr lang="en-US" b="1" u="sng" dirty="0"/>
              <a:t>Local Variable Declaration</a:t>
            </a:r>
            <a:r>
              <a:rPr lang="en-US" b="1" dirty="0"/>
              <a:t>				</a:t>
            </a:r>
            <a:r>
              <a:rPr lang="en-US" b="1" u="sng" dirty="0"/>
              <a:t>Local Constant Declaration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95A2B9F-9C0F-4B20-91D6-7346539CD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 fontScale="90000"/>
          </a:bodyPr>
          <a:lstStyle/>
          <a:p>
            <a:r>
              <a:rPr lang="en-US" dirty="0"/>
              <a:t>C# Structure – Block and Declaration Statements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C8990A-E077-41BC-A1E9-4699F6A68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78" y="3979410"/>
            <a:ext cx="4483464" cy="2042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E13B51-241D-4430-8005-DD6AF5675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6519" y="3979410"/>
            <a:ext cx="6243514" cy="204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27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1D2A0-25FA-490F-AFEB-93386F9E2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Expression</a:t>
            </a:r>
            <a:r>
              <a:rPr lang="en-US" dirty="0"/>
              <a:t> statements are used to evaluate expressions: method invocations, object allocations using the </a:t>
            </a:r>
            <a:r>
              <a:rPr lang="en-US" b="1" i="1" dirty="0"/>
              <a:t>new</a:t>
            </a:r>
            <a:r>
              <a:rPr lang="en-US" dirty="0"/>
              <a:t> operator, assignments using =, compound assignment operators, increment (++) and decrement (--) operations and </a:t>
            </a:r>
            <a:r>
              <a:rPr lang="en-US" b="1" i="1" dirty="0"/>
              <a:t>await</a:t>
            </a:r>
            <a:r>
              <a:rPr lang="en-US" dirty="0"/>
              <a:t> expressions.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05748D3-D838-4A85-8F98-DCF0C214D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 fontScale="90000"/>
          </a:bodyPr>
          <a:lstStyle/>
          <a:p>
            <a:r>
              <a:rPr lang="en-US" dirty="0"/>
              <a:t>C# Structure - Expression Statements</a:t>
            </a:r>
            <a:br>
              <a:rPr lang="en-US" dirty="0"/>
            </a:br>
            <a:r>
              <a:rPr lang="en-US" sz="16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59E0D7-61CB-4CB0-A4C3-D122E0D5B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114" y="3484417"/>
            <a:ext cx="6571049" cy="268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874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A510-E3FB-4261-966A-E06A4A7D8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C# Structure - Selection Statements</a:t>
            </a:r>
            <a:br>
              <a:rPr lang="en-US" dirty="0"/>
            </a:br>
            <a:r>
              <a:rPr lang="en-US" sz="16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127D5-1BFF-40ED-95DE-DB4B60838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Selection</a:t>
            </a:r>
            <a:r>
              <a:rPr lang="en-US" dirty="0"/>
              <a:t> statements are used to select one of a number of possible statements for execution based on the value of some expression. This group contains the if and switch statements.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1B8E3D-A470-4641-8359-94002C71B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" y="3093640"/>
            <a:ext cx="5237586" cy="28068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892E1C-D172-403A-92D1-E29BF2FA8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8846" y="2917197"/>
            <a:ext cx="4244707" cy="34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206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84D5-84FD-4C1F-BBE6-EED8043AB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C# Structure - Iteration Statements</a:t>
            </a:r>
            <a:br>
              <a:rPr lang="en-US" dirty="0"/>
            </a:br>
            <a:r>
              <a:rPr lang="en-US" sz="16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A7CEE-3CA1-4BE0-8B7B-46B49A706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2543" y="1895765"/>
            <a:ext cx="10058400" cy="3760891"/>
          </a:xfrm>
        </p:spPr>
        <p:txBody>
          <a:bodyPr>
            <a:normAutofit/>
          </a:bodyPr>
          <a:lstStyle/>
          <a:p>
            <a:r>
              <a:rPr lang="en-US" b="1" i="1" dirty="0"/>
              <a:t>Iteration</a:t>
            </a:r>
            <a:r>
              <a:rPr lang="en-US" dirty="0"/>
              <a:t> statements are used to execute repeatedly an embedded statement. This group contains the while, do, for, and foreach statements.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6BB139-E7DE-499D-9548-1ABEF0ACB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673" y="2717324"/>
            <a:ext cx="3682859" cy="1984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C331C9-C266-472C-8258-B2560FE3F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743" y="2536115"/>
            <a:ext cx="3773530" cy="21496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956E92-D3A7-4F0F-8A31-0D1ECBCF5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5674" y="4746564"/>
            <a:ext cx="3682859" cy="15627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2F7A02-FE3B-432B-9FCB-0AAEB91FDA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1743" y="4729350"/>
            <a:ext cx="3782162" cy="157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7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2C53F-2848-4510-947B-5EDC98A33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Jump</a:t>
            </a:r>
            <a:r>
              <a:rPr lang="en-US" dirty="0"/>
              <a:t> statements are used to transfer control. This group contains the </a:t>
            </a:r>
            <a:r>
              <a:rPr lang="en-US" u="sng" dirty="0"/>
              <a:t>break</a:t>
            </a:r>
            <a:r>
              <a:rPr lang="en-US" dirty="0"/>
              <a:t>, </a:t>
            </a:r>
            <a:r>
              <a:rPr lang="en-US" u="sng" dirty="0"/>
              <a:t>continue</a:t>
            </a:r>
            <a:r>
              <a:rPr lang="en-US" dirty="0"/>
              <a:t>, </a:t>
            </a:r>
            <a:r>
              <a:rPr lang="en-US" dirty="0" err="1"/>
              <a:t>goto</a:t>
            </a:r>
            <a:r>
              <a:rPr lang="en-US" dirty="0"/>
              <a:t>, throw, </a:t>
            </a:r>
            <a:r>
              <a:rPr lang="en-US" u="sng" dirty="0"/>
              <a:t>return</a:t>
            </a:r>
            <a:r>
              <a:rPr lang="en-US" dirty="0"/>
              <a:t>, and yield statements.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1E926B-820D-4A76-B26B-11941F9AF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- Jump Statements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CA06E8-FB82-40EB-BEA4-4A7C49640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470" y="3749964"/>
            <a:ext cx="3429297" cy="21806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385305-C2D0-4133-BAD8-58C457EFD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187" y="3749965"/>
            <a:ext cx="4004473" cy="2180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8EF68C-8E78-4E85-9FD5-5A95C1315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9577" y="3749965"/>
            <a:ext cx="3797600" cy="218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019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3DD2D-A8AE-4A61-958D-8E99349A2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method (AKA, procedure, AKA, function) is a code block that contains a series of statements. A program calls the method and specifies any required method arguments. </a:t>
            </a:r>
          </a:p>
          <a:p>
            <a:r>
              <a:rPr lang="en-US" dirty="0"/>
              <a:t>In C#, </a:t>
            </a:r>
            <a:r>
              <a:rPr lang="en-US" u="sng" dirty="0"/>
              <a:t>every</a:t>
            </a:r>
            <a:r>
              <a:rPr lang="en-US" dirty="0"/>
              <a:t> executed instruction is performed in the context of a method. </a:t>
            </a:r>
          </a:p>
          <a:p>
            <a:r>
              <a:rPr lang="en-US" dirty="0"/>
              <a:t>The Main method is the entry point for every C# application. It is called by the Common Language Runtime (CLR) when the program is started.</a:t>
            </a:r>
          </a:p>
          <a:p>
            <a:r>
              <a:rPr lang="en-US" dirty="0"/>
              <a:t>Methods are declared in a class or struct by specifying a method signature that contains: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(optional) access level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(optional) modifiers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Return value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Method name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Method parameters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1AADC01-7A33-4573-B9CD-FEE6D6807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Methods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https://docs.microsoft.com/en-us/dotnet/csharp/methods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E45365-BF92-4383-9135-CDEDBF6E0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345" y="4261425"/>
            <a:ext cx="8410256" cy="197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050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142A8-DB2F-48DE-9D6F-597117FCB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416829" cy="893617"/>
          </a:xfrm>
        </p:spPr>
        <p:txBody>
          <a:bodyPr>
            <a:normAutofit/>
          </a:bodyPr>
          <a:lstStyle/>
          <a:p>
            <a:r>
              <a:rPr lang="en-US" sz="2800" dirty="0"/>
              <a:t>Methods have two forms: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A35107-5294-424D-ABCE-E21054E01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Method Invocation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https://docs.microsoft.com/en-us/dotnet/csharp/methods#method-invocation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DC8A69D-8A53-433E-9AF2-49A2B4A148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7098404"/>
              </p:ext>
            </p:extLst>
          </p:nvPr>
        </p:nvGraphicFramePr>
        <p:xfrm>
          <a:off x="1637289" y="2649219"/>
          <a:ext cx="3729037" cy="24584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29037">
                  <a:extLst>
                    <a:ext uri="{9D8B030D-6E8A-4147-A177-3AD203B41FA5}">
                      <a16:colId xmlns:a16="http://schemas.microsoft.com/office/drawing/2014/main" val="2189535217"/>
                    </a:ext>
                  </a:extLst>
                </a:gridCol>
              </a:tblGrid>
              <a:tr h="5845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Instance methods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407918"/>
                  </a:ext>
                </a:extLst>
              </a:tr>
              <a:tr h="1873897">
                <a:tc>
                  <a:txBody>
                    <a:bodyPr/>
                    <a:lstStyle/>
                    <a:p>
                      <a:r>
                        <a:rPr lang="en-US" sz="2400" dirty="0"/>
                        <a:t>Require an object be instantiated to be called – </a:t>
                      </a:r>
                      <a:r>
                        <a:rPr lang="en-US" sz="2400" dirty="0" err="1"/>
                        <a:t>myClassInstance.doWork</a:t>
                      </a:r>
                      <a:r>
                        <a:rPr lang="en-US" sz="2400" dirty="0"/>
                        <a:t>()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089760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60C7C3BF-4878-459B-ADD0-A93863901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118" y="1983573"/>
            <a:ext cx="4763738" cy="4688688"/>
          </a:xfrm>
          <a:prstGeom prst="rect">
            <a:avLst/>
          </a:prstGeom>
          <a:effectLst>
            <a:glow rad="508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2346792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0473366-149F-4369-9878-B70D81A4B8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9825288"/>
              </p:ext>
            </p:extLst>
          </p:nvPr>
        </p:nvGraphicFramePr>
        <p:xfrm>
          <a:off x="1572180" y="2810163"/>
          <a:ext cx="3683310" cy="2186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3310">
                  <a:extLst>
                    <a:ext uri="{9D8B030D-6E8A-4147-A177-3AD203B41FA5}">
                      <a16:colId xmlns:a16="http://schemas.microsoft.com/office/drawing/2014/main" val="3125333702"/>
                    </a:ext>
                  </a:extLst>
                </a:gridCol>
              </a:tblGrid>
              <a:tr h="51996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Static methods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825641"/>
                  </a:ext>
                </a:extLst>
              </a:tr>
              <a:tr h="1666742">
                <a:tc>
                  <a:txBody>
                    <a:bodyPr/>
                    <a:lstStyle/>
                    <a:p>
                      <a:r>
                        <a:rPr lang="en-US" sz="2400" dirty="0"/>
                        <a:t>Can be called without instantiating an object – </a:t>
                      </a:r>
                      <a:r>
                        <a:rPr lang="en-US" sz="2400" dirty="0" err="1"/>
                        <a:t>myClassName.doWork</a:t>
                      </a:r>
                      <a:r>
                        <a:rPr lang="en-US" sz="2400" dirty="0"/>
                        <a:t>()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469236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690C113D-1301-45C3-8755-1B91FD623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Method Invocation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https://docs.microsoft.com/en-us/dotnet/csharp/methods#method-invocation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66DFE74-28B0-4912-9CD4-7ED0C7982CDC}"/>
              </a:ext>
            </a:extLst>
          </p:cNvPr>
          <p:cNvSpPr txBox="1">
            <a:spLocks/>
          </p:cNvSpPr>
          <p:nvPr/>
        </p:nvSpPr>
        <p:spPr>
          <a:xfrm>
            <a:off x="1097280" y="2108201"/>
            <a:ext cx="4416829" cy="89361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Methods have two forms: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AEAB0E-D200-45F3-BEE5-D1E1464B1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163" y="1988250"/>
            <a:ext cx="5499295" cy="4762948"/>
          </a:xfrm>
          <a:prstGeom prst="rect">
            <a:avLst/>
          </a:prstGeom>
          <a:effectLst>
            <a:glow rad="508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3234713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Autofit/>
          </a:bodyPr>
          <a:lstStyle/>
          <a:p>
            <a:pPr lvl="0"/>
            <a:r>
              <a:rPr lang="en-US" sz="3200" dirty="0">
                <a:latin typeface="+mn-lt"/>
              </a:rPr>
              <a:t>Don’t start jumping into design, creating folders as they come, adding features when you think about it. </a:t>
            </a:r>
            <a:r>
              <a:rPr lang="en-US" sz="3200" b="1" dirty="0">
                <a:latin typeface="+mn-lt"/>
              </a:rPr>
              <a:t>Sit down for a minute, think clearly about what resources you will need, which technologies or languages you will use and how to structure all this</a:t>
            </a:r>
            <a:r>
              <a:rPr lang="en-US" sz="3200" dirty="0">
                <a:latin typeface="+mn-lt"/>
              </a:rPr>
              <a:t>. Write down all those criteria in a document you will keep for future reference and build your structure accordingly. </a:t>
            </a:r>
            <a:endParaRPr lang="en-US" sz="1600" i="1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Julien </a:t>
            </a:r>
            <a:r>
              <a:rPr lang="en-US" dirty="0" err="1">
                <a:solidFill>
                  <a:srgbClr val="FFFFFF"/>
                </a:solidFill>
              </a:rPr>
              <a:t>rio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CD169-FA2C-4F9B-B1DC-48890EB25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998720" cy="3760891"/>
          </a:xfrm>
        </p:spPr>
        <p:txBody>
          <a:bodyPr anchor="ctr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Classes are the most fundamental of C#’s types.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 class is a data structure that combines state (fields) and actions (methods and other function members) in a single unit.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 class provides a template for </a:t>
            </a:r>
            <a:r>
              <a:rPr lang="en-US" sz="2000" b="1" i="1" dirty="0"/>
              <a:t>instances</a:t>
            </a:r>
            <a:r>
              <a:rPr lang="en-US" sz="2000" dirty="0"/>
              <a:t> of the class, known as objects.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New classes are created using class declarations. 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B07438-BCEA-4DE3-B5C0-D705514B2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Classes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https://docs.microsoft.com/en-us/dotnet/csharp/tour-of-csharp/classes-and-objects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BC2CA-7D3C-4B1F-8F2A-249C322F7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4608" y="2410061"/>
            <a:ext cx="4640755" cy="329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381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91722-844A-4E17-BAC9-A44D1FCF3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617556" cy="3760891"/>
          </a:xfrm>
        </p:spPr>
        <p:txBody>
          <a:bodyPr>
            <a:normAutofit/>
          </a:bodyPr>
          <a:lstStyle/>
          <a:p>
            <a:r>
              <a:rPr lang="en-US" dirty="0"/>
              <a:t>A class declaration starts with a header that specifies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attributes and modifiers of the class,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name of the class,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base class (if given), and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interfaces implemented by the class. </a:t>
            </a:r>
          </a:p>
          <a:p>
            <a:r>
              <a:rPr lang="en-US" dirty="0"/>
              <a:t>The header is followed by the class body, which consists of a list of member declarations written between the delimiters { and }.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020B029-CD43-4E74-8429-261580278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Classes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https://docs.microsoft.com/en-us/dotnet/csharp/tour-of-csharp/classes-and-objects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E325A1-CFD5-4601-A52E-93714C743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353" y="2437771"/>
            <a:ext cx="4640755" cy="329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70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B5056-AAE1-4225-9DAF-8235A9A77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455" y="2108201"/>
            <a:ext cx="6548581" cy="4135581"/>
          </a:xfrm>
        </p:spPr>
        <p:txBody>
          <a:bodyPr>
            <a:normAutofit/>
          </a:bodyPr>
          <a:lstStyle/>
          <a:p>
            <a:r>
              <a:rPr lang="en-US" dirty="0"/>
              <a:t>The fully qualified name of this class is </a:t>
            </a:r>
            <a:r>
              <a:rPr lang="en-US" u="sng" dirty="0" err="1"/>
              <a:t>Acme.Collections.Stack</a:t>
            </a:r>
            <a:r>
              <a:rPr lang="en-US" dirty="0"/>
              <a:t>. </a:t>
            </a:r>
          </a:p>
          <a:p>
            <a:r>
              <a:rPr lang="en-US" dirty="0"/>
              <a:t>Class </a:t>
            </a:r>
            <a:r>
              <a:rPr lang="en-US" b="1" i="1" dirty="0"/>
              <a:t>Stack</a:t>
            </a:r>
            <a:r>
              <a:rPr lang="en-US" dirty="0"/>
              <a:t> contains several </a:t>
            </a:r>
            <a:r>
              <a:rPr lang="en-US" b="1" i="1" dirty="0"/>
              <a:t>members</a:t>
            </a:r>
            <a:r>
              <a:rPr lang="en-US" dirty="0"/>
              <a:t>: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</a:t>
            </a:r>
            <a:r>
              <a:rPr lang="en-US" b="1" i="1" dirty="0"/>
              <a:t>Entry</a:t>
            </a:r>
            <a:r>
              <a:rPr lang="en-US" dirty="0"/>
              <a:t> class further contains three </a:t>
            </a:r>
            <a:r>
              <a:rPr lang="en-US" b="1" i="1" dirty="0"/>
              <a:t>members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66AAB1-78B4-4CB9-8803-DED9A9461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5821073" cy="144938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C# Structure </a:t>
            </a:r>
            <a:r>
              <a:rPr lang="en-US" sz="4400">
                <a:solidFill>
                  <a:schemeClr val="tx1"/>
                </a:solidFill>
              </a:rPr>
              <a:t>- Classes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2"/>
              </a:rPr>
              <a:t>https://docs.microsoft.com/en-us/dotnet/csharp/tour-of-csharp/program-structure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407A82-2C21-4610-8DB0-D1E6E73BF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053" y="103430"/>
            <a:ext cx="4604621" cy="6651139"/>
          </a:xfrm>
          <a:prstGeom prst="rect">
            <a:avLst/>
          </a:prstGeom>
          <a:effectLst>
            <a:glow rad="50800">
              <a:schemeClr val="bg1"/>
            </a:glow>
          </a:effectLst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AA4980AC-6E85-4BC6-BB15-DFB739692F00}"/>
              </a:ext>
            </a:extLst>
          </p:cNvPr>
          <p:cNvGraphicFramePr>
            <a:graphicFrameLocks noGrp="1"/>
          </p:cNvGraphicFramePr>
          <p:nvPr/>
        </p:nvGraphicFramePr>
        <p:xfrm>
          <a:off x="674254" y="3087253"/>
          <a:ext cx="6216072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024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2072024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  <a:gridCol w="2072024">
                  <a:extLst>
                    <a:ext uri="{9D8B030D-6E8A-4147-A177-3AD203B41FA5}">
                      <a16:colId xmlns:a16="http://schemas.microsoft.com/office/drawing/2014/main" val="3611434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field: 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top,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Two methods: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Push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Pop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</a:t>
                      </a:r>
                      <a:r>
                        <a:rPr lang="en-US" u="sng" dirty="0"/>
                        <a:t>nested</a:t>
                      </a:r>
                      <a:r>
                        <a:rPr lang="en-US" dirty="0"/>
                        <a:t> class: 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Entry.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68D85E9B-4CC9-41DA-8BDC-2DE444C55785}"/>
              </a:ext>
            </a:extLst>
          </p:cNvPr>
          <p:cNvGraphicFramePr>
            <a:graphicFrameLocks noGrp="1"/>
          </p:cNvGraphicFramePr>
          <p:nvPr/>
        </p:nvGraphicFramePr>
        <p:xfrm>
          <a:off x="1570181" y="4640113"/>
          <a:ext cx="4147127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9709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2087418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Two fields: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Next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data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parameterized constructor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662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5F78-B81C-4D1A-9F4C-ECD0E4845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Procedural Programming</a:t>
            </a:r>
            <a:br>
              <a:rPr lang="en-US" dirty="0">
                <a:latin typeface="+mn-lt"/>
              </a:rPr>
            </a:br>
            <a:r>
              <a:rPr lang="en-US" sz="1400" dirty="0">
                <a:latin typeface="+mn-lt"/>
                <a:hlinkClick r:id="rId2"/>
              </a:rPr>
              <a:t>https://en.wikipedia.org/wiki/Procedural_programming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34AFD-F565-4A8E-84E7-D8783330A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Procedural programming is a programming paradigm derived from ‘structured’ programming, based on the concept of the procedure call. </a:t>
            </a:r>
          </a:p>
          <a:p>
            <a:r>
              <a:rPr lang="en-US" dirty="0"/>
              <a:t>Procedures (routines, subroutines, functions, methods) contain a series of computational steps to be carried out. </a:t>
            </a:r>
          </a:p>
          <a:p>
            <a:r>
              <a:rPr lang="en-US" dirty="0"/>
              <a:t>A method can be called at any point during a program's execution, including by other methods or by itself (recursion).</a:t>
            </a:r>
          </a:p>
        </p:txBody>
      </p:sp>
    </p:spTree>
    <p:extLst>
      <p:ext uri="{BB962C8B-B14F-4D97-AF65-F5344CB8AC3E}">
        <p14:creationId xmlns:p14="http://schemas.microsoft.com/office/powerpoint/2010/main" val="261252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0E9F4-64A1-4A6B-A8A5-339BF2B12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Your first C# program</a:t>
            </a:r>
            <a:br>
              <a:rPr lang="en-US" dirty="0">
                <a:latin typeface="+mn-lt"/>
              </a:rPr>
            </a:br>
            <a:r>
              <a:rPr lang="en-US" sz="1400" dirty="0">
                <a:latin typeface="+mn-lt"/>
                <a:hlinkClick r:id="rId2"/>
              </a:rPr>
              <a:t>https://docs.microsoft.com/en-us/dotnet/csharp/tour-of-csharp/#hello-world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41BF7-BBCA-4DBD-81EA-118A79E8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Hello World</a:t>
            </a:r>
            <a:endParaRPr lang="en-US" dirty="0"/>
          </a:p>
          <a:p>
            <a:r>
              <a:rPr lang="en-US" dirty="0"/>
              <a:t>To create this program, first download and install the </a:t>
            </a:r>
            <a:r>
              <a:rPr lang="en-US" b="1" i="1" dirty="0"/>
              <a:t>.NET Core SDK</a:t>
            </a:r>
            <a:r>
              <a:rPr lang="en-US" dirty="0"/>
              <a:t>. </a:t>
            </a:r>
          </a:p>
          <a:p>
            <a:r>
              <a:rPr lang="en-US" dirty="0"/>
              <a:t>Then, execute the command </a:t>
            </a:r>
            <a:r>
              <a:rPr lang="en-US" b="1" i="1" dirty="0"/>
              <a:t>dotnet new console -o hello </a:t>
            </a:r>
            <a:r>
              <a:rPr lang="en-US" dirty="0"/>
              <a:t>to create a new program and a build script. (Alternative – Do Hello, World in VS.)</a:t>
            </a:r>
          </a:p>
          <a:p>
            <a:r>
              <a:rPr lang="en-US" dirty="0"/>
              <a:t>The program and build script are in the files </a:t>
            </a:r>
            <a:r>
              <a:rPr lang="en-US" b="1" i="1" dirty="0" err="1"/>
              <a:t>Program.cs</a:t>
            </a:r>
            <a:r>
              <a:rPr lang="en-US" b="1" i="1" dirty="0"/>
              <a:t> </a:t>
            </a:r>
            <a:r>
              <a:rPr lang="en-US" dirty="0"/>
              <a:t>and </a:t>
            </a:r>
            <a:r>
              <a:rPr lang="en-US" b="1" i="1" dirty="0" err="1"/>
              <a:t>hello.csproj</a:t>
            </a:r>
            <a:r>
              <a:rPr lang="en-US" dirty="0"/>
              <a:t>, respectively. </a:t>
            </a:r>
          </a:p>
          <a:p>
            <a:r>
              <a:rPr lang="en-US" dirty="0"/>
              <a:t>In the command line, type </a:t>
            </a:r>
            <a:r>
              <a:rPr lang="en-US" b="1" i="1" dirty="0"/>
              <a:t>cd hello</a:t>
            </a:r>
            <a:r>
              <a:rPr lang="en-US" dirty="0"/>
              <a:t>.</a:t>
            </a:r>
          </a:p>
          <a:p>
            <a:r>
              <a:rPr lang="en-US" dirty="0"/>
              <a:t>Build and run the application with the run command: </a:t>
            </a:r>
            <a:r>
              <a:rPr lang="en-US" b="1" dirty="0"/>
              <a:t>dotnet run</a:t>
            </a:r>
          </a:p>
        </p:txBody>
      </p:sp>
    </p:spTree>
    <p:extLst>
      <p:ext uri="{BB962C8B-B14F-4D97-AF65-F5344CB8AC3E}">
        <p14:creationId xmlns:p14="http://schemas.microsoft.com/office/powerpoint/2010/main" val="4048550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6D66-7571-44FE-9771-291BD16E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C# - Hello, World</a:t>
            </a:r>
            <a:br>
              <a:rPr lang="en-US" dirty="0">
                <a:latin typeface="+mn-lt"/>
              </a:rPr>
            </a:br>
            <a:r>
              <a:rPr lang="en-US" sz="1400" dirty="0">
                <a:latin typeface="+mn-lt"/>
                <a:hlinkClick r:id="rId2"/>
              </a:rPr>
              <a:t>https://docs.microsoft.com/en-us/dotnet/csharp/tour-of-csharp/#hello-world</a:t>
            </a:r>
            <a:endParaRPr lang="en-US" sz="14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1F3D4-B746-48EA-BE1D-09AF568E7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630189" cy="3760891"/>
          </a:xfrm>
        </p:spPr>
        <p:txBody>
          <a:bodyPr anchor="ctr">
            <a:normAutofit fontScale="85000" lnSpcReduction="1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u="sng" dirty="0"/>
              <a:t>Hello, World </a:t>
            </a:r>
            <a:r>
              <a:rPr lang="en-US" dirty="0"/>
              <a:t>starts with an optional </a:t>
            </a:r>
            <a:r>
              <a:rPr lang="en-US" b="1" i="1" dirty="0"/>
              <a:t>using</a:t>
            </a:r>
            <a:r>
              <a:rPr lang="en-US" dirty="0"/>
              <a:t> directive that references the </a:t>
            </a:r>
            <a:r>
              <a:rPr lang="en-US" b="1" i="1" dirty="0"/>
              <a:t>System</a:t>
            </a:r>
            <a:r>
              <a:rPr lang="en-US" dirty="0"/>
              <a:t> namespace.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Namespaces</a:t>
            </a:r>
            <a:r>
              <a:rPr lang="en-US" dirty="0"/>
              <a:t> provide a hierarchical means of organizing C# programs and libraries. Namespaces contain </a:t>
            </a:r>
            <a:r>
              <a:rPr lang="en-US" b="1" i="1" dirty="0"/>
              <a:t>types</a:t>
            </a:r>
            <a:r>
              <a:rPr lang="en-US" dirty="0"/>
              <a:t> and other namespaces (</a:t>
            </a:r>
            <a:r>
              <a:rPr lang="en-US" b="1" i="1" dirty="0"/>
              <a:t>System</a:t>
            </a:r>
            <a:r>
              <a:rPr lang="en-US" dirty="0"/>
              <a:t> namespace contains the </a:t>
            </a:r>
            <a:r>
              <a:rPr lang="en-US" b="1" i="1" dirty="0"/>
              <a:t>Console</a:t>
            </a:r>
            <a:r>
              <a:rPr lang="en-US" dirty="0"/>
              <a:t> class, </a:t>
            </a:r>
            <a:r>
              <a:rPr lang="en-US" b="1" i="1" dirty="0"/>
              <a:t>I/O</a:t>
            </a:r>
            <a:r>
              <a:rPr lang="en-US" dirty="0"/>
              <a:t>, </a:t>
            </a:r>
            <a:r>
              <a:rPr lang="en-US" b="1" i="1" dirty="0"/>
              <a:t>Collections</a:t>
            </a:r>
            <a:r>
              <a:rPr lang="en-US" dirty="0"/>
              <a:t>, etc).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i="1" dirty="0"/>
              <a:t>using</a:t>
            </a:r>
            <a:r>
              <a:rPr lang="en-US" dirty="0"/>
              <a:t> directive allows use of all </a:t>
            </a:r>
            <a:r>
              <a:rPr lang="en-US" b="1" i="1" dirty="0"/>
              <a:t>type</a:t>
            </a:r>
            <a:r>
              <a:rPr lang="en-US" dirty="0"/>
              <a:t> members of that namespace. </a:t>
            </a:r>
            <a:r>
              <a:rPr lang="en-US" u="sng" dirty="0"/>
              <a:t>Hello, World</a:t>
            </a:r>
            <a:r>
              <a:rPr lang="en-US" dirty="0"/>
              <a:t> can use </a:t>
            </a:r>
            <a:r>
              <a:rPr lang="en-US" b="1" i="1" dirty="0" err="1"/>
              <a:t>Console.WriteLine</a:t>
            </a:r>
            <a:r>
              <a:rPr lang="en-US" b="1" i="1" dirty="0"/>
              <a:t> </a:t>
            </a:r>
            <a:r>
              <a:rPr lang="en-US" dirty="0"/>
              <a:t>as shorthand for </a:t>
            </a:r>
            <a:r>
              <a:rPr lang="en-US" b="1" i="1" dirty="0" err="1"/>
              <a:t>System.Console.WriteLine</a:t>
            </a:r>
            <a:r>
              <a:rPr lang="en-US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Hello class declared by the "Hello, World" program has a single </a:t>
            </a:r>
            <a:r>
              <a:rPr lang="en-US" b="1" i="1" dirty="0"/>
              <a:t>member</a:t>
            </a:r>
            <a:r>
              <a:rPr lang="en-US" dirty="0"/>
              <a:t>, the static method named </a:t>
            </a:r>
            <a:r>
              <a:rPr lang="en-US" b="1" i="1" dirty="0"/>
              <a:t>Main</a:t>
            </a:r>
            <a:r>
              <a:rPr lang="en-US" dirty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u="sng" dirty="0"/>
              <a:t>By required convention</a:t>
            </a:r>
            <a:r>
              <a:rPr lang="en-US" dirty="0"/>
              <a:t>, a static method named </a:t>
            </a:r>
            <a:r>
              <a:rPr lang="en-US" b="1" i="1" dirty="0"/>
              <a:t>Main</a:t>
            </a:r>
            <a:r>
              <a:rPr lang="en-US" dirty="0"/>
              <a:t> serves as the entry point of a program.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i="1" dirty="0"/>
              <a:t>WriteLine</a:t>
            </a:r>
            <a:r>
              <a:rPr lang="en-US" dirty="0"/>
              <a:t> method of the </a:t>
            </a:r>
            <a:r>
              <a:rPr lang="en-US" b="1" i="1" dirty="0"/>
              <a:t>Console</a:t>
            </a:r>
            <a:r>
              <a:rPr lang="en-US" dirty="0"/>
              <a:t> class in the </a:t>
            </a:r>
            <a:r>
              <a:rPr lang="en-US" b="1" i="1" dirty="0"/>
              <a:t>System</a:t>
            </a:r>
            <a:r>
              <a:rPr lang="en-US" dirty="0"/>
              <a:t> namespace provides output. This class is provided by the </a:t>
            </a:r>
            <a:r>
              <a:rPr lang="en-US" b="1" i="1" dirty="0"/>
              <a:t>Base Class Library</a:t>
            </a:r>
            <a:r>
              <a:rPr lang="en-US" dirty="0"/>
              <a:t>, which is automatically referenced by the compiler.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C98EE5-A865-4017-A268-248781DD5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469" y="2282769"/>
            <a:ext cx="6059978" cy="339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444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C8AFB9-0D02-437B-BE41-B441C437C0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409" y="1860816"/>
            <a:ext cx="9008234" cy="4804008"/>
          </a:xfrm>
          <a:prstGeom prst="rect">
            <a:avLst/>
          </a:prstGeom>
          <a:effectLst>
            <a:glow rad="50800">
              <a:schemeClr val="tx1">
                <a:alpha val="40000"/>
              </a:schemeClr>
            </a:glo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829F1F0-3640-4525-BD14-5C386DC6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C# Program Structure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3"/>
              </a:rPr>
              <a:t>https://docs.microsoft.com/en-us/dotnet/csharp/tour-of-csharp/program-structure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24396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1E6D8-64A0-4421-AE2D-2CE14D106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276" y="2408367"/>
            <a:ext cx="5165800" cy="391623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C# programs consist of one or more source files.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Programs declare namespaces.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Namespaces contain types (classes/interfaces).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Types contain members (Fields, methods, properties, events) </a:t>
            </a:r>
          </a:p>
          <a:p>
            <a:pPr marL="201168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201168" lvl="1" indent="0">
              <a:buNone/>
            </a:pPr>
            <a:r>
              <a:rPr lang="en-US" dirty="0">
                <a:solidFill>
                  <a:schemeClr val="tx1"/>
                </a:solidFill>
              </a:rPr>
              <a:t>When C# programs are compiled, they're physically packaged into assemblies with file extensions .exe or .</a:t>
            </a:r>
            <a:r>
              <a:rPr lang="en-US" dirty="0" err="1">
                <a:solidFill>
                  <a:schemeClr val="tx1"/>
                </a:solidFill>
              </a:rPr>
              <a:t>dll</a:t>
            </a:r>
            <a:r>
              <a:rPr lang="en-US" dirty="0">
                <a:solidFill>
                  <a:schemeClr val="tx1"/>
                </a:solidFill>
              </a:rPr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6FB40-324E-481F-A6A8-5316662FB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6093" y="2809844"/>
            <a:ext cx="6323148" cy="3279579"/>
          </a:xfrm>
          <a:prstGeom prst="rect">
            <a:avLst/>
          </a:prstGeom>
          <a:effectLst>
            <a:glow rad="50800">
              <a:schemeClr val="tx1">
                <a:alpha val="40000"/>
              </a:schemeClr>
            </a:glo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4168118-B5B8-42D8-AAC0-F25C83A279E7}"/>
              </a:ext>
            </a:extLst>
          </p:cNvPr>
          <p:cNvSpPr/>
          <p:nvPr/>
        </p:nvSpPr>
        <p:spPr>
          <a:xfrm>
            <a:off x="1096963" y="2039035"/>
            <a:ext cx="10058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key organizational concepts in C# are programs, namespaces, types, members, and assemblies.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EB09A7B-0721-489A-AAD4-671D15EA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C# Program Structure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3"/>
              </a:rPr>
              <a:t>https://docs.microsoft.com/en-us/dotnet/csharp/tour-of-csharp/program-structure</a:t>
            </a:r>
            <a:br>
              <a:rPr lang="en-US" dirty="0">
                <a:solidFill>
                  <a:schemeClr val="tx1"/>
                </a:solidFill>
              </a:rPr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73958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B5056-AAE1-4225-9DAF-8235A9A77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455" y="2108201"/>
            <a:ext cx="6548581" cy="41355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fully qualified name of this class is </a:t>
            </a:r>
            <a:r>
              <a:rPr lang="en-US" u="sng" dirty="0" err="1"/>
              <a:t>Acme.Collections.Stack</a:t>
            </a:r>
            <a:r>
              <a:rPr lang="en-US" dirty="0"/>
              <a:t>. </a:t>
            </a:r>
          </a:p>
          <a:p>
            <a:r>
              <a:rPr lang="en-US" dirty="0"/>
              <a:t>Class </a:t>
            </a:r>
            <a:r>
              <a:rPr lang="en-US" b="1" i="1" dirty="0"/>
              <a:t>Stack</a:t>
            </a:r>
            <a:r>
              <a:rPr lang="en-US" dirty="0"/>
              <a:t> contains several </a:t>
            </a:r>
            <a:r>
              <a:rPr lang="en-US" b="1" i="1" dirty="0"/>
              <a:t>members</a:t>
            </a:r>
            <a:r>
              <a:rPr lang="en-US" dirty="0"/>
              <a:t>: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</a:t>
            </a:r>
            <a:r>
              <a:rPr lang="en-US" b="1" i="1" dirty="0"/>
              <a:t>Entry</a:t>
            </a:r>
            <a:r>
              <a:rPr lang="en-US" dirty="0"/>
              <a:t> class further contains three </a:t>
            </a:r>
            <a:r>
              <a:rPr lang="en-US" b="1" i="1" dirty="0"/>
              <a:t>members</a:t>
            </a:r>
          </a:p>
          <a:p>
            <a:endParaRPr lang="en-US" b="1" i="1" dirty="0"/>
          </a:p>
          <a:p>
            <a:endParaRPr lang="en-US" b="1" i="1" dirty="0"/>
          </a:p>
          <a:p>
            <a:endParaRPr lang="en-US" b="1" i="1" dirty="0"/>
          </a:p>
          <a:p>
            <a:r>
              <a:rPr lang="en-US" b="1" i="1" dirty="0">
                <a:highlight>
                  <a:srgbClr val="FFFF00"/>
                </a:highlight>
              </a:rPr>
              <a:t>Will this code compile and run?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66AAB1-78B4-4CB9-8803-DED9A9461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5821073" cy="144938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C# Program Structure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2"/>
              </a:rPr>
              <a:t>https://docs.microsoft.com/en-us/dotnet/csharp/tour-of-csharp/program-structure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407A82-2C21-4610-8DB0-D1E6E73BF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053" y="103430"/>
            <a:ext cx="4604621" cy="6651139"/>
          </a:xfrm>
          <a:prstGeom prst="rect">
            <a:avLst/>
          </a:prstGeom>
          <a:effectLst>
            <a:glow rad="50800">
              <a:schemeClr val="bg1"/>
            </a:glow>
          </a:effectLst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AA4980AC-6E85-4BC6-BB15-DFB739692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965690"/>
              </p:ext>
            </p:extLst>
          </p:nvPr>
        </p:nvGraphicFramePr>
        <p:xfrm>
          <a:off x="674254" y="3087253"/>
          <a:ext cx="6216072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024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2072024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  <a:gridCol w="2072024">
                  <a:extLst>
                    <a:ext uri="{9D8B030D-6E8A-4147-A177-3AD203B41FA5}">
                      <a16:colId xmlns:a16="http://schemas.microsoft.com/office/drawing/2014/main" val="3611434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field: 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top,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Two methods: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Push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Pop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</a:t>
                      </a:r>
                      <a:r>
                        <a:rPr lang="en-US" u="sng" dirty="0"/>
                        <a:t>nested</a:t>
                      </a:r>
                      <a:r>
                        <a:rPr lang="en-US" dirty="0"/>
                        <a:t> class: 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Entry.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68D85E9B-4CC9-41DA-8BDC-2DE444C557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124656"/>
              </p:ext>
            </p:extLst>
          </p:nvPr>
        </p:nvGraphicFramePr>
        <p:xfrm>
          <a:off x="1570181" y="4640113"/>
          <a:ext cx="4147127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9709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2087418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Two fields: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Next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data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parameterized constructor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9735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FF1C6-3B8D-4A40-9A7C-7345C3DF6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C# Structure – Data Types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https://docs.microsoft.com/en-us/dotnet/csharp/tour-of-csharp/types-and-variables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1B89F3-56DB-4F19-B1F5-71DCAD1897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2" y="2108200"/>
            <a:ext cx="10058399" cy="529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latin typeface="Segoe UI" panose="020B0502040204020203" pitchFamily="34" charset="0"/>
              </a:rPr>
              <a:t>C# supports two kinds of variable types: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ED37CA1-CF88-491B-91E0-3252106AEB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59467"/>
              </p:ext>
            </p:extLst>
          </p:nvPr>
        </p:nvGraphicFramePr>
        <p:xfrm>
          <a:off x="1124881" y="2743201"/>
          <a:ext cx="9554312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7156">
                  <a:extLst>
                    <a:ext uri="{9D8B030D-6E8A-4147-A177-3AD203B41FA5}">
                      <a16:colId xmlns:a16="http://schemas.microsoft.com/office/drawing/2014/main" val="2252342546"/>
                    </a:ext>
                  </a:extLst>
                </a:gridCol>
                <a:gridCol w="4777156">
                  <a:extLst>
                    <a:ext uri="{9D8B030D-6E8A-4147-A177-3AD203B41FA5}">
                      <a16:colId xmlns:a16="http://schemas.microsoft.com/office/drawing/2014/main" val="15042487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sng" dirty="0">
                          <a:latin typeface="Segoe UI" panose="020B0502040204020203" pitchFamily="34" charset="0"/>
                        </a:rPr>
                        <a:t>Value types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sng" dirty="0">
                          <a:latin typeface="Segoe UI" panose="020B0502040204020203" pitchFamily="34" charset="0"/>
                        </a:rPr>
                        <a:t>Reference types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555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Segoe UI" panose="020B0502040204020203" pitchFamily="34" charset="0"/>
                        </a:rPr>
                        <a:t>These are the built-in primitive data types, such as char, int, and float, as well as user-defined types declared with struct. These types directly contain their data.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latin typeface="Segoe UI" panose="020B0502040204020203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latin typeface="Segoe UI" panose="020B0502040204020203" pitchFamily="34" charset="0"/>
                      </a:endParaRP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Segoe UI" panose="020B0502040204020203" pitchFamily="34" charset="0"/>
                        </a:rPr>
                        <a:t>Classes and other complex data types that are constructed from the primitive types. These types contain a reference to a location in memory where the data is directly held.</a:t>
                      </a:r>
                      <a:endParaRPr lang="en-US" sz="2400" b="0" i="0" dirty="0">
                        <a:effectLst/>
                        <a:latin typeface="Segoe UI" panose="020B0502040204020203" pitchFamily="34" charset="0"/>
                      </a:endParaRPr>
                    </a:p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574962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56D02BC-437D-4E3A-ADC4-AC23AB3C3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8908" y="5234518"/>
            <a:ext cx="2498800" cy="6651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5B588B-A23B-4524-B61F-3EC5EED41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7040" y="5531121"/>
            <a:ext cx="4071055" cy="5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7406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{5B3D16BE-15B3-47D8-84CE-9AE21D5E9D1A}tf56160789</Template>
  <TotalTime>0</TotalTime>
  <Words>1812</Words>
  <Application>Microsoft Office PowerPoint</Application>
  <PresentationFormat>Widescreen</PresentationFormat>
  <Paragraphs>131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Bookman Old Style</vt:lpstr>
      <vt:lpstr>Calibri</vt:lpstr>
      <vt:lpstr>Franklin Gothic Book</vt:lpstr>
      <vt:lpstr>Segoe UI</vt:lpstr>
      <vt:lpstr>1_RetrospectVTI</vt:lpstr>
      <vt:lpstr>C# CODE STRUCTURE</vt:lpstr>
      <vt:lpstr>Don’t start jumping into design, creating folders as they come, adding features when you think about it. Sit down for a minute, think clearly about what resources you will need, which technologies or languages you will use and how to structure all this. Write down all those criteria in a document you will keep for future reference and build your structure accordingly. </vt:lpstr>
      <vt:lpstr>Procedural Programming https://en.wikipedia.org/wiki/Procedural_programming</vt:lpstr>
      <vt:lpstr>Your first C# program https://docs.microsoft.com/en-us/dotnet/csharp/tour-of-csharp/#hello-world</vt:lpstr>
      <vt:lpstr>C# - Hello, World https://docs.microsoft.com/en-us/dotnet/csharp/tour-of-csharp/#hello-world</vt:lpstr>
      <vt:lpstr>C# Program Structure https://docs.microsoft.com/en-us/dotnet/csharp/tour-of-csharp/program-structure</vt:lpstr>
      <vt:lpstr>C# Program Structure https://docs.microsoft.com/en-us/dotnet/csharp/tour-of-csharp/program-structure </vt:lpstr>
      <vt:lpstr>C# Program Structure https://docs.microsoft.com/en-us/dotnet/csharp/tour-of-csharp/program-structure</vt:lpstr>
      <vt:lpstr>C# Structure – Data Types https://docs.microsoft.com/en-us/dotnet/csharp/tour-of-csharp/types-and-variables</vt:lpstr>
      <vt:lpstr>C# Structure – Expressions https://docs.microsoft.com/en-us/dotnet/csharp/tour-of-csharp/expressions https://docs.microsoft.com/en-us/dotnet/csharp/language-reference/operators/</vt:lpstr>
      <vt:lpstr>C# Structure – Statements https://docs.microsoft.com/en-us/dotnet/csharp/tour-of-csharp/statements</vt:lpstr>
      <vt:lpstr>C# Structure – Block and Declaration Statements https://docs.microsoft.com/en-us/dotnet/csharp/tour-of-csharp/statements</vt:lpstr>
      <vt:lpstr>C# Structure - Expression Statements https://docs.microsoft.com/en-us/dotnet/csharp/tour-of-csharp/statements</vt:lpstr>
      <vt:lpstr>C# Structure - Selection Statements https://docs.microsoft.com/en-us/dotnet/csharp/tour-of-csharp/statements</vt:lpstr>
      <vt:lpstr>C# Structure - Iteration Statements https://docs.microsoft.com/en-us/dotnet/csharp/tour-of-csharp/statements</vt:lpstr>
      <vt:lpstr>C# Structure - Jump Statements https://docs.microsoft.com/en-us/dotnet/csharp/tour-of-csharp/statements</vt:lpstr>
      <vt:lpstr>C# Structure – Methods https://docs.microsoft.com/en-us/dotnet/csharp/methods</vt:lpstr>
      <vt:lpstr>C# Structure – Method Invocation https://docs.microsoft.com/en-us/dotnet/csharp/methods#method-invocation</vt:lpstr>
      <vt:lpstr>C# Structure – Method Invocation https://docs.microsoft.com/en-us/dotnet/csharp/methods#method-invocation</vt:lpstr>
      <vt:lpstr>C# Structure – Classes https://docs.microsoft.com/en-us/dotnet/csharp/tour-of-csharp/classes-and-objects</vt:lpstr>
      <vt:lpstr>C# Structure – Classes https://docs.microsoft.com/en-us/dotnet/csharp/tour-of-csharp/classes-and-objects</vt:lpstr>
      <vt:lpstr>C# Structure - Classes https://docs.microsoft.com/en-us/dotnet/csharp/tour-of-csharp/program-structure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2020-02-22T23:11:48Z</dcterms:created>
  <dcterms:modified xsi:type="dcterms:W3CDTF">2020-03-08T23:42:01Z</dcterms:modified>
</cp:coreProperties>
</file>

<file path=docProps/thumbnail.jpeg>
</file>